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3"/>
    <p:sldId id="257" r:id="rId4"/>
    <p:sldId id="259" r:id="rId5"/>
    <p:sldId id="263" r:id="rId6"/>
    <p:sldId id="270" r:id="rId7"/>
    <p:sldId id="264" r:id="rId8"/>
    <p:sldId id="267" r:id="rId9"/>
    <p:sldId id="262" r:id="rId10"/>
    <p:sldId id="260" r:id="rId11"/>
    <p:sldId id="282" r:id="rId1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8BEFEC64-3B02-48AC-B709-B2823D518D38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2587AEE7-B495-4867-BA7D-C57079FABFCA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-732790" y="1583690"/>
            <a:ext cx="1335595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关于steam上2077的评论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挖掘与分析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6"/>
          <p:cNvSpPr/>
          <p:nvPr/>
        </p:nvSpPr>
        <p:spPr bwMode="auto">
          <a:xfrm rot="5400000">
            <a:off x="6076573" y="3274576"/>
            <a:ext cx="259835" cy="234958"/>
          </a:xfrm>
          <a:custGeom>
            <a:avLst/>
            <a:gdLst>
              <a:gd name="T0" fmla="*/ 52 w 94"/>
              <a:gd name="T1" fmla="*/ 0 h 85"/>
              <a:gd name="T2" fmla="*/ 45 w 94"/>
              <a:gd name="T3" fmla="*/ 7 h 85"/>
              <a:gd name="T4" fmla="*/ 75 w 94"/>
              <a:gd name="T5" fmla="*/ 37 h 85"/>
              <a:gd name="T6" fmla="*/ 0 w 94"/>
              <a:gd name="T7" fmla="*/ 37 h 85"/>
              <a:gd name="T8" fmla="*/ 0 w 94"/>
              <a:gd name="T9" fmla="*/ 47 h 85"/>
              <a:gd name="T10" fmla="*/ 75 w 94"/>
              <a:gd name="T11" fmla="*/ 47 h 85"/>
              <a:gd name="T12" fmla="*/ 45 w 94"/>
              <a:gd name="T13" fmla="*/ 78 h 85"/>
              <a:gd name="T14" fmla="*/ 52 w 94"/>
              <a:gd name="T15" fmla="*/ 85 h 85"/>
              <a:gd name="T16" fmla="*/ 94 w 94"/>
              <a:gd name="T17" fmla="*/ 42 h 85"/>
              <a:gd name="T18" fmla="*/ 52 w 94"/>
              <a:gd name="T19" fmla="*/ 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4" h="85">
                <a:moveTo>
                  <a:pt x="52" y="0"/>
                </a:moveTo>
                <a:lnTo>
                  <a:pt x="45" y="7"/>
                </a:lnTo>
                <a:lnTo>
                  <a:pt x="75" y="37"/>
                </a:lnTo>
                <a:lnTo>
                  <a:pt x="0" y="37"/>
                </a:lnTo>
                <a:lnTo>
                  <a:pt x="0" y="47"/>
                </a:lnTo>
                <a:lnTo>
                  <a:pt x="75" y="47"/>
                </a:lnTo>
                <a:lnTo>
                  <a:pt x="45" y="78"/>
                </a:lnTo>
                <a:lnTo>
                  <a:pt x="52" y="85"/>
                </a:lnTo>
                <a:lnTo>
                  <a:pt x="94" y="42"/>
                </a:lnTo>
                <a:lnTo>
                  <a:pt x="52" y="0"/>
                </a:lnTo>
                <a:close/>
              </a:path>
            </a:pathLst>
          </a:custGeom>
          <a:noFill/>
          <a:ln w="9525">
            <a:solidFill>
              <a:schemeClr val="bg1"/>
            </a:solidFill>
            <a:round/>
          </a:ln>
        </p:spPr>
        <p:txBody>
          <a:bodyPr vert="horz" wrap="square" lIns="80296" tIns="40148" rIns="80296" bIns="40148" numCol="1" anchor="t" anchorCtr="0" compatLnSpc="1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58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7172800" y="2923210"/>
            <a:ext cx="623405" cy="546805"/>
            <a:chOff x="14344650" y="-2063655"/>
            <a:chExt cx="2655698" cy="2329383"/>
          </a:xfrm>
          <a:solidFill>
            <a:schemeClr val="bg1">
              <a:alpha val="60000"/>
            </a:schemeClr>
          </a:solidFill>
        </p:grpSpPr>
        <p:sp>
          <p:nvSpPr>
            <p:cNvPr id="130" name="椭圆 129"/>
            <p:cNvSpPr/>
            <p:nvPr/>
          </p:nvSpPr>
          <p:spPr>
            <a:xfrm>
              <a:off x="14344650" y="-8792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14668500" y="-29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2" name="椭圆 131"/>
            <p:cNvSpPr/>
            <p:nvPr/>
          </p:nvSpPr>
          <p:spPr>
            <a:xfrm>
              <a:off x="15101049" y="-8639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3" name="椭圆 132"/>
            <p:cNvSpPr/>
            <p:nvPr/>
          </p:nvSpPr>
          <p:spPr>
            <a:xfrm>
              <a:off x="15266898" y="-11111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15419298" y="-20636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>
              <a:off x="15781248" y="-583186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16390848" y="-7115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>
              <a:off x="16509179" y="-133432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>
              <a:off x="15770046" y="113328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>
              <a:off x="16847948" y="-1236009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40" name="直接连接符 139"/>
            <p:cNvCxnSpPr>
              <a:stCxn id="132" idx="7"/>
              <a:endCxn id="133" idx="3"/>
            </p:cNvCxnSpPr>
            <p:nvPr/>
          </p:nvCxnSpPr>
          <p:spPr>
            <a:xfrm flipV="1">
              <a:off x="15231131" y="-981073"/>
              <a:ext cx="58085" cy="139486"/>
            </a:xfrm>
            <a:prstGeom prst="lin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组合 109"/>
          <p:cNvGrpSpPr/>
          <p:nvPr/>
        </p:nvGrpSpPr>
        <p:grpSpPr>
          <a:xfrm>
            <a:off x="7190688" y="2926609"/>
            <a:ext cx="587482" cy="511019"/>
            <a:chOff x="14491853" y="-2049174"/>
            <a:chExt cx="2502668" cy="2176934"/>
          </a:xfrm>
        </p:grpSpPr>
        <p:cxnSp>
          <p:nvCxnSpPr>
            <p:cNvPr id="111" name="直接连接符 110"/>
            <p:cNvCxnSpPr>
              <a:stCxn id="134" idx="3"/>
              <a:endCxn id="130" idx="7"/>
            </p:cNvCxnSpPr>
            <p:nvPr/>
          </p:nvCxnSpPr>
          <p:spPr>
            <a:xfrm flipH="1">
              <a:off x="14546894" y="-1995400"/>
              <a:ext cx="965718" cy="107662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stCxn id="130" idx="4"/>
              <a:endCxn id="131" idx="0"/>
            </p:cNvCxnSpPr>
            <p:nvPr/>
          </p:nvCxnSpPr>
          <p:spPr>
            <a:xfrm>
              <a:off x="14491853" y="-788661"/>
              <a:ext cx="321906" cy="72496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stCxn id="131" idx="6"/>
              <a:endCxn id="138" idx="2"/>
            </p:cNvCxnSpPr>
            <p:nvPr/>
          </p:nvCxnSpPr>
          <p:spPr>
            <a:xfrm>
              <a:off x="14889195" y="11441"/>
              <a:ext cx="952193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>
              <a:stCxn id="138" idx="7"/>
              <a:endCxn id="137" idx="2"/>
            </p:cNvCxnSpPr>
            <p:nvPr/>
          </p:nvCxnSpPr>
          <p:spPr>
            <a:xfrm flipV="1">
              <a:off x="15971130" y="-118247"/>
              <a:ext cx="608646" cy="19206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>
              <a:stCxn id="137" idx="0"/>
              <a:endCxn id="139" idx="4"/>
            </p:cNvCxnSpPr>
            <p:nvPr/>
          </p:nvCxnSpPr>
          <p:spPr>
            <a:xfrm flipV="1">
              <a:off x="16656384" y="-1144748"/>
              <a:ext cx="338137" cy="95219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>
              <a:stCxn id="139" idx="1"/>
              <a:endCxn id="134" idx="6"/>
            </p:cNvCxnSpPr>
            <p:nvPr/>
          </p:nvCxnSpPr>
          <p:spPr>
            <a:xfrm flipH="1" flipV="1">
              <a:off x="15642822" y="-2049174"/>
              <a:ext cx="1298445" cy="77365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>
              <a:stCxn id="134" idx="4"/>
              <a:endCxn id="133" idx="0"/>
            </p:cNvCxnSpPr>
            <p:nvPr/>
          </p:nvCxnSpPr>
          <p:spPr>
            <a:xfrm flipH="1">
              <a:off x="15415014" y="-1973082"/>
              <a:ext cx="151485" cy="80341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>
              <a:stCxn id="134" idx="5"/>
              <a:endCxn id="135" idx="0"/>
            </p:cNvCxnSpPr>
            <p:nvPr/>
          </p:nvCxnSpPr>
          <p:spPr>
            <a:xfrm>
              <a:off x="15620380" y="-1995400"/>
              <a:ext cx="308381" cy="13525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>
              <a:stCxn id="135" idx="1"/>
              <a:endCxn id="133" idx="5"/>
            </p:cNvCxnSpPr>
            <p:nvPr/>
          </p:nvCxnSpPr>
          <p:spPr>
            <a:xfrm flipH="1" flipV="1">
              <a:off x="15468805" y="-1039280"/>
              <a:ext cx="405764" cy="41928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>
              <a:stCxn id="135" idx="7"/>
              <a:endCxn id="136" idx="2"/>
            </p:cNvCxnSpPr>
            <p:nvPr/>
          </p:nvCxnSpPr>
          <p:spPr>
            <a:xfrm flipV="1">
              <a:off x="15982334" y="-695733"/>
              <a:ext cx="478802" cy="757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>
              <a:stCxn id="136" idx="7"/>
              <a:endCxn id="139" idx="3"/>
            </p:cNvCxnSpPr>
            <p:nvPr/>
          </p:nvCxnSpPr>
          <p:spPr>
            <a:xfrm flipV="1">
              <a:off x="16591930" y="-1167600"/>
              <a:ext cx="348957" cy="41658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stCxn id="136" idx="4"/>
              <a:endCxn id="137" idx="1"/>
            </p:cNvCxnSpPr>
            <p:nvPr/>
          </p:nvCxnSpPr>
          <p:spPr>
            <a:xfrm>
              <a:off x="16538050" y="-620933"/>
              <a:ext cx="64922" cy="4490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stCxn id="137" idx="2"/>
              <a:endCxn id="135" idx="5"/>
            </p:cNvCxnSpPr>
            <p:nvPr/>
          </p:nvCxnSpPr>
          <p:spPr>
            <a:xfrm flipH="1" flipV="1">
              <a:off x="15982356" y="-511297"/>
              <a:ext cx="597826" cy="3949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>
              <a:stCxn id="135" idx="7"/>
              <a:endCxn id="139" idx="2"/>
            </p:cNvCxnSpPr>
            <p:nvPr/>
          </p:nvCxnSpPr>
          <p:spPr>
            <a:xfrm flipV="1">
              <a:off x="15982334" y="-1220521"/>
              <a:ext cx="935962" cy="600530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>
              <a:stCxn id="135" idx="4"/>
              <a:endCxn id="138" idx="0"/>
            </p:cNvCxnSpPr>
            <p:nvPr/>
          </p:nvCxnSpPr>
          <p:spPr>
            <a:xfrm flipH="1">
              <a:off x="15917633" y="-489908"/>
              <a:ext cx="10820" cy="54372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38" idx="1"/>
              <a:endCxn id="132" idx="5"/>
            </p:cNvCxnSpPr>
            <p:nvPr/>
          </p:nvCxnSpPr>
          <p:spPr>
            <a:xfrm flipH="1" flipV="1">
              <a:off x="15300704" y="-794519"/>
              <a:ext cx="562659" cy="86833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>
              <a:stCxn id="132" idx="2"/>
              <a:endCxn id="130" idx="6"/>
            </p:cNvCxnSpPr>
            <p:nvPr/>
          </p:nvCxnSpPr>
          <p:spPr>
            <a:xfrm flipH="1" flipV="1">
              <a:off x="14568813" y="-863057"/>
              <a:ext cx="603236" cy="1623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stCxn id="132" idx="3"/>
              <a:endCxn id="131" idx="7"/>
            </p:cNvCxnSpPr>
            <p:nvPr/>
          </p:nvCxnSpPr>
          <p:spPr>
            <a:xfrm flipH="1">
              <a:off x="14867051" y="-792947"/>
              <a:ext cx="324611" cy="75201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stCxn id="132" idx="0"/>
              <a:endCxn id="133" idx="3"/>
            </p:cNvCxnSpPr>
            <p:nvPr/>
          </p:nvCxnSpPr>
          <p:spPr>
            <a:xfrm flipV="1">
              <a:off x="15245548" y="-1039348"/>
              <a:ext cx="113614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5" name="文本框 144"/>
          <p:cNvSpPr txBox="1"/>
          <p:nvPr/>
        </p:nvSpPr>
        <p:spPr>
          <a:xfrm>
            <a:off x="3068320" y="2279650"/>
            <a:ext cx="605536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谢谢大家</a:t>
            </a:r>
            <a:endParaRPr lang="zh-CN" altLang="en-US" sz="8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6" name="直接连接符 145"/>
          <p:cNvCxnSpPr/>
          <p:nvPr/>
        </p:nvCxnSpPr>
        <p:spPr>
          <a:xfrm>
            <a:off x="4273253" y="2697983"/>
            <a:ext cx="3528000" cy="0"/>
          </a:xfrm>
          <a:prstGeom prst="line">
            <a:avLst/>
          </a:prstGeom>
          <a:ln w="2857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椭圆 119"/>
          <p:cNvSpPr/>
          <p:nvPr/>
        </p:nvSpPr>
        <p:spPr>
          <a:xfrm>
            <a:off x="-362465" y="17216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1" name="椭圆 120"/>
          <p:cNvSpPr/>
          <p:nvPr/>
        </p:nvSpPr>
        <p:spPr>
          <a:xfrm>
            <a:off x="-287261" y="2095947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2" name="椭圆 121"/>
          <p:cNvSpPr/>
          <p:nvPr/>
        </p:nvSpPr>
        <p:spPr>
          <a:xfrm>
            <a:off x="-1137429" y="4319601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3" name="椭圆 122"/>
          <p:cNvSpPr/>
          <p:nvPr/>
        </p:nvSpPr>
        <p:spPr>
          <a:xfrm>
            <a:off x="9588" y="6148430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051" y="4202619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0763" y="2545242"/>
            <a:ext cx="395208" cy="396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366" y="3675030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268" y="1652904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262" y="1461399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5971" y="1027275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215" y="-120771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1" name="椭圆 130"/>
          <p:cNvSpPr/>
          <p:nvPr/>
        </p:nvSpPr>
        <p:spPr>
          <a:xfrm>
            <a:off x="1435970" y="-557904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7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7718" y="4699018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135" y="469256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4" name="椭圆 133"/>
          <p:cNvSpPr/>
          <p:nvPr/>
        </p:nvSpPr>
        <p:spPr>
          <a:xfrm>
            <a:off x="455401" y="-1764747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4216317" y="-1072070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8975" y="2095947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82" y="2154940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791" y="107714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610" y="73351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479" y="1234357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4" name="椭圆 143"/>
          <p:cNvSpPr/>
          <p:nvPr/>
        </p:nvSpPr>
        <p:spPr>
          <a:xfrm>
            <a:off x="6997251" y="-684480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6429" y="561661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50762" y="524050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5815" y="1521412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0" name="椭圆 149"/>
          <p:cNvSpPr/>
          <p:nvPr/>
        </p:nvSpPr>
        <p:spPr>
          <a:xfrm>
            <a:off x="10518714" y="-715648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1999" y="4316365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3" name="椭圆 182"/>
          <p:cNvSpPr/>
          <p:nvPr/>
        </p:nvSpPr>
        <p:spPr>
          <a:xfrm>
            <a:off x="12475802" y="-380020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stCxn id="134" idx="5"/>
            <a:endCxn id="129" idx="0"/>
          </p:cNvCxnSpPr>
          <p:nvPr/>
        </p:nvCxnSpPr>
        <p:spPr>
          <a:xfrm>
            <a:off x="708777" y="-1510924"/>
            <a:ext cx="875619" cy="25381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stCxn id="131" idx="4"/>
            <a:endCxn id="129" idx="0"/>
          </p:cNvCxnSpPr>
          <p:nvPr/>
        </p:nvCxnSpPr>
        <p:spPr>
          <a:xfrm>
            <a:off x="1584395" y="-260533"/>
            <a:ext cx="1" cy="128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4394" y="217155"/>
            <a:ext cx="1313698" cy="78945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  <a:endCxn id="120" idx="5"/>
          </p:cNvCxnSpPr>
          <p:nvPr/>
        </p:nvCxnSpPr>
        <p:spPr>
          <a:xfrm flipH="1" flipV="1">
            <a:off x="-163117" y="216916"/>
            <a:ext cx="1599088" cy="959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endCxn id="121" idx="7"/>
          </p:cNvCxnSpPr>
          <p:nvPr/>
        </p:nvCxnSpPr>
        <p:spPr>
          <a:xfrm flipH="1">
            <a:off x="-33885" y="1185607"/>
            <a:ext cx="1454138" cy="9538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  <a:endCxn id="121" idx="7"/>
          </p:cNvCxnSpPr>
          <p:nvPr/>
        </p:nvCxnSpPr>
        <p:spPr>
          <a:xfrm flipH="1" flipV="1">
            <a:off x="-33885" y="2139496"/>
            <a:ext cx="1074648" cy="60374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8367" y="1324647"/>
            <a:ext cx="346029" cy="12205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8367" y="1715222"/>
            <a:ext cx="824368" cy="83002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89347" y="1281098"/>
            <a:ext cx="329915" cy="32898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3827" y="2883249"/>
            <a:ext cx="494813" cy="1319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121" idx="5"/>
            <a:endCxn id="124" idx="1"/>
          </p:cNvCxnSpPr>
          <p:nvPr/>
        </p:nvCxnSpPr>
        <p:spPr>
          <a:xfrm>
            <a:off x="-33885" y="2349769"/>
            <a:ext cx="555139" cy="188711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  <a:endCxn id="122" idx="6"/>
          </p:cNvCxnSpPr>
          <p:nvPr/>
        </p:nvCxnSpPr>
        <p:spPr>
          <a:xfrm flipH="1">
            <a:off x="-903878" y="4236882"/>
            <a:ext cx="1425132" cy="1997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6364" y="4402319"/>
            <a:ext cx="394890" cy="174611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6364" y="4898718"/>
            <a:ext cx="985557" cy="124971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4494" y="2941242"/>
            <a:ext cx="43873" cy="175777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0602" y="3823716"/>
            <a:ext cx="1822764" cy="4958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094" y="2883249"/>
            <a:ext cx="1208745" cy="8353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7687" y="1758771"/>
            <a:ext cx="524104" cy="191625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6742" y="1990830"/>
            <a:ext cx="906403" cy="172774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7819" y="275134"/>
            <a:ext cx="805053" cy="13777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111" y="617942"/>
            <a:ext cx="2459024" cy="99214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2820" y="1175961"/>
            <a:ext cx="1912448" cy="6748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066" y="3928852"/>
            <a:ext cx="1309773" cy="80442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599" y="723078"/>
            <a:ext cx="836009" cy="9878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>
            <a:stCxn id="130" idx="7"/>
            <a:endCxn id="135" idx="3"/>
          </p:cNvCxnSpPr>
          <p:nvPr/>
        </p:nvCxnSpPr>
        <p:spPr>
          <a:xfrm flipV="1">
            <a:off x="3177546" y="-818247"/>
            <a:ext cx="1082244" cy="75545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>
            <a:stCxn id="131" idx="5"/>
            <a:endCxn id="130" idx="2"/>
          </p:cNvCxnSpPr>
          <p:nvPr/>
        </p:nvCxnSpPr>
        <p:spPr>
          <a:xfrm>
            <a:off x="1689346" y="-304082"/>
            <a:ext cx="1150869" cy="3812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423" y="77182"/>
            <a:ext cx="1539712" cy="54076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stCxn id="135" idx="4"/>
            <a:endCxn id="133" idx="1"/>
          </p:cNvCxnSpPr>
          <p:nvPr/>
        </p:nvCxnSpPr>
        <p:spPr>
          <a:xfrm>
            <a:off x="4364742" y="-774698"/>
            <a:ext cx="453866" cy="128750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476" y="1850857"/>
            <a:ext cx="948499" cy="3620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526" y="2212929"/>
            <a:ext cx="871059" cy="14171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215" y="2295647"/>
            <a:ext cx="2182963" cy="152806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511" y="723078"/>
            <a:ext cx="1065074" cy="14661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30" y="1330964"/>
            <a:ext cx="683534" cy="85823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stCxn id="144" idx="4"/>
            <a:endCxn id="138" idx="0"/>
          </p:cNvCxnSpPr>
          <p:nvPr/>
        </p:nvCxnSpPr>
        <p:spPr>
          <a:xfrm flipH="1">
            <a:off x="7047216" y="-387109"/>
            <a:ext cx="98460" cy="146425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1984" y="269556"/>
            <a:ext cx="3441972" cy="3483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  <a:endCxn id="144" idx="3"/>
          </p:cNvCxnSpPr>
          <p:nvPr/>
        </p:nvCxnSpPr>
        <p:spPr>
          <a:xfrm flipV="1">
            <a:off x="5028511" y="-430658"/>
            <a:ext cx="2012213" cy="94346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640" y="1225828"/>
            <a:ext cx="1518839" cy="15721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stCxn id="135" idx="5"/>
            <a:endCxn id="140" idx="1"/>
          </p:cNvCxnSpPr>
          <p:nvPr/>
        </p:nvCxnSpPr>
        <p:spPr>
          <a:xfrm>
            <a:off x="4469693" y="-818247"/>
            <a:ext cx="4288259" cy="20961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1328" y="761361"/>
            <a:ext cx="1149304" cy="62168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/>
          <p:cNvCxnSpPr>
            <a:stCxn id="139" idx="6"/>
            <a:endCxn id="150" idx="3"/>
          </p:cNvCxnSpPr>
          <p:nvPr/>
        </p:nvCxnSpPr>
        <p:spPr>
          <a:xfrm flipV="1">
            <a:off x="8931818" y="-461826"/>
            <a:ext cx="1630369" cy="7331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  <a:endCxn id="150" idx="4"/>
          </p:cNvCxnSpPr>
          <p:nvPr/>
        </p:nvCxnSpPr>
        <p:spPr>
          <a:xfrm flipV="1">
            <a:off x="10325777" y="-418277"/>
            <a:ext cx="341362" cy="1014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  <a:endCxn id="150" idx="4"/>
          </p:cNvCxnSpPr>
          <p:nvPr/>
        </p:nvCxnSpPr>
        <p:spPr>
          <a:xfrm flipV="1">
            <a:off x="8967855" y="-418277"/>
            <a:ext cx="1699284" cy="16961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818" y="271304"/>
            <a:ext cx="2718944" cy="4014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  <a:endCxn id="150" idx="5"/>
          </p:cNvCxnSpPr>
          <p:nvPr/>
        </p:nvCxnSpPr>
        <p:spPr>
          <a:xfrm flipH="1" flipV="1">
            <a:off x="10772090" y="-461826"/>
            <a:ext cx="1291602" cy="20412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980" y="678643"/>
            <a:ext cx="1703712" cy="90074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4138" y="777872"/>
            <a:ext cx="159554" cy="801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>
            <a:stCxn id="139" idx="1"/>
            <a:endCxn id="144" idx="5"/>
          </p:cNvCxnSpPr>
          <p:nvPr/>
        </p:nvCxnSpPr>
        <p:spPr>
          <a:xfrm flipH="1" flipV="1">
            <a:off x="7250627" y="-430658"/>
            <a:ext cx="1343860" cy="56198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24" y="2388903"/>
            <a:ext cx="385734" cy="192746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6742" y="3928852"/>
            <a:ext cx="2845257" cy="5361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stCxn id="133" idx="5"/>
            <a:endCxn id="138" idx="2"/>
          </p:cNvCxnSpPr>
          <p:nvPr/>
        </p:nvCxnSpPr>
        <p:spPr>
          <a:xfrm>
            <a:off x="5028511" y="723078"/>
            <a:ext cx="1870280" cy="5027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stCxn id="183" idx="3"/>
            <a:endCxn id="147" idx="7"/>
          </p:cNvCxnSpPr>
          <p:nvPr/>
        </p:nvCxnSpPr>
        <p:spPr>
          <a:xfrm flipH="1">
            <a:off x="11904138" y="-126198"/>
            <a:ext cx="615137" cy="6937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1920" y="2974729"/>
            <a:ext cx="19661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ea typeface="微软雅黑" panose="020B0503020204020204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53" name="椭圆 152"/>
          <p:cNvSpPr/>
          <p:nvPr/>
        </p:nvSpPr>
        <p:spPr>
          <a:xfrm>
            <a:off x="7597694" y="2780598"/>
            <a:ext cx="582756" cy="58275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4" name="椭圆 153"/>
          <p:cNvSpPr/>
          <p:nvPr/>
        </p:nvSpPr>
        <p:spPr>
          <a:xfrm>
            <a:off x="7597694" y="3591873"/>
            <a:ext cx="582756" cy="58275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7597694" y="4403148"/>
            <a:ext cx="582756" cy="58275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60" name="椭圆 159"/>
          <p:cNvSpPr/>
          <p:nvPr/>
        </p:nvSpPr>
        <p:spPr>
          <a:xfrm>
            <a:off x="7597694" y="5214423"/>
            <a:ext cx="582756" cy="58275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8582568" y="2804056"/>
            <a:ext cx="2357190" cy="495300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游戏介绍</a:t>
              </a:r>
              <a:endParaRPr lang="zh-CN" altLang="en-US" sz="2400" b="1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582568" y="3621246"/>
            <a:ext cx="2357190" cy="495300"/>
            <a:chOff x="8859539" y="2817720"/>
            <a:chExt cx="2357190" cy="495300"/>
          </a:xfrm>
        </p:grpSpPr>
        <p:sp>
          <p:nvSpPr>
            <p:cNvPr id="166" name="矩形 165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8871255" y="2842378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游戏评论</a:t>
              </a:r>
              <a:endParaRPr lang="zh-CN" altLang="en-US" sz="2400" b="1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582568" y="4438436"/>
            <a:ext cx="2357190" cy="495300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风靡原因</a:t>
              </a:r>
              <a:endParaRPr lang="zh-CN" altLang="en-US" sz="2400" b="1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582568" y="5255626"/>
            <a:ext cx="2357190" cy="495300"/>
            <a:chOff x="8846728" y="4295858"/>
            <a:chExt cx="2357190" cy="495300"/>
          </a:xfrm>
        </p:grpSpPr>
        <p:sp>
          <p:nvSpPr>
            <p:cNvPr id="170" name="矩形 169"/>
            <p:cNvSpPr/>
            <p:nvPr/>
          </p:nvSpPr>
          <p:spPr>
            <a:xfrm>
              <a:off x="8846728" y="4295858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8858444" y="4320516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确定题目原因</a:t>
              </a:r>
              <a:endParaRPr lang="zh-CN" altLang="en-US" sz="2400" b="1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7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1000"/>
                            </p:stCondLst>
                            <p:childTnLst>
                              <p:par>
                                <p:cTn id="2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4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7" fill="hold">
                            <p:stCondLst>
                              <p:cond delay="1500"/>
                            </p:stCondLst>
                            <p:childTnLst>
                              <p:par>
                                <p:cTn id="26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4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0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1" grpId="0" bldLvl="0" animBg="1"/>
      <p:bldP spid="122" grpId="0" bldLvl="0" animBg="1"/>
      <p:bldP spid="123" grpId="0" bldLvl="0" animBg="1"/>
      <p:bldP spid="124" grpId="0" bldLvl="0" animBg="1"/>
      <p:bldP spid="125" grpId="0" bldLvl="0" animBg="1"/>
      <p:bldP spid="126" grpId="0" bldLvl="0" animBg="1"/>
      <p:bldP spid="127" grpId="0" bldLvl="0" animBg="1"/>
      <p:bldP spid="128" grpId="0" bldLvl="0" animBg="1"/>
      <p:bldP spid="129" grpId="0" bldLvl="0" animBg="1"/>
      <p:bldP spid="130" grpId="0" bldLvl="0" animBg="1"/>
      <p:bldP spid="131" grpId="0" bldLvl="0" animBg="1"/>
      <p:bldP spid="132" grpId="0" bldLvl="0" animBg="1"/>
      <p:bldP spid="133" grpId="0" bldLvl="0" animBg="1"/>
      <p:bldP spid="134" grpId="0" bldLvl="0" animBg="1"/>
      <p:bldP spid="135" grpId="0" bldLvl="0" animBg="1"/>
      <p:bldP spid="136" grpId="0" bldLvl="0" animBg="1"/>
      <p:bldP spid="137" grpId="0" bldLvl="0" animBg="1"/>
      <p:bldP spid="138" grpId="0" bldLvl="0" animBg="1"/>
      <p:bldP spid="139" grpId="0" bldLvl="0" animBg="1"/>
      <p:bldP spid="140" grpId="0" bldLvl="0" animBg="1"/>
      <p:bldP spid="144" grpId="0" bldLvl="0" animBg="1"/>
      <p:bldP spid="145" grpId="0" bldLvl="0" animBg="1"/>
      <p:bldP spid="147" grpId="0" bldLvl="0" animBg="1"/>
      <p:bldP spid="148" grpId="0" bldLvl="0" animBg="1"/>
      <p:bldP spid="150" grpId="0" bldLvl="0" animBg="1"/>
      <p:bldP spid="174" grpId="0" bldLvl="0" animBg="1"/>
      <p:bldP spid="183" grpId="0" bldLvl="0" animBg="1"/>
      <p:bldP spid="151" grpId="0"/>
      <p:bldP spid="153" grpId="0" bldLvl="0" animBg="1"/>
      <p:bldP spid="154" grpId="0" bldLvl="0" animBg="1"/>
      <p:bldP spid="157" grpId="0" bldLvl="0" animBg="1"/>
      <p:bldP spid="160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3892405" y="186776"/>
            <a:ext cx="435680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2077</a:t>
            </a:r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4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5130711" y="1455966"/>
            <a:ext cx="1227196" cy="1227194"/>
            <a:chOff x="4888524" y="1547446"/>
            <a:chExt cx="1383323" cy="1383323"/>
          </a:xfrm>
        </p:grpSpPr>
        <p:sp>
          <p:nvSpPr>
            <p:cNvPr id="3" name="菱形 2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accent1">
                <a:alpha val="35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5130711" y="2979050"/>
            <a:ext cx="1227196" cy="1227194"/>
            <a:chOff x="4888524" y="1547446"/>
            <a:chExt cx="1383323" cy="1383323"/>
          </a:xfrm>
        </p:grpSpPr>
        <p:sp>
          <p:nvSpPr>
            <p:cNvPr id="39" name="菱形 38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bg1">
                <a:alpha val="22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4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 44"/>
          <p:cNvGrpSpPr/>
          <p:nvPr/>
        </p:nvGrpSpPr>
        <p:grpSpPr>
          <a:xfrm>
            <a:off x="5130711" y="4484988"/>
            <a:ext cx="1227196" cy="1227194"/>
            <a:chOff x="4888524" y="1547446"/>
            <a:chExt cx="1383323" cy="1383323"/>
          </a:xfrm>
        </p:grpSpPr>
        <p:sp>
          <p:nvSpPr>
            <p:cNvPr id="49" name="菱形 48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accent1">
                <a:alpha val="27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5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 descr="7af40ad162d9f2d3572c5be36aa69d13632762d0662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195" y="1179195"/>
            <a:ext cx="6586220" cy="50095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313295" y="1237615"/>
            <a:ext cx="4252595" cy="4892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en-US" altLang="zh-CN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赛博朋克 2077》是一款开放世界动作冒险游戏，故事发生在夜之城。这是一座五光十色的大</a:t>
            </a:r>
            <a:r>
              <a:rPr lang="en-US" altLang="zh-CN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都会，权力更迭和身体改造是不变的主题。</a:t>
            </a:r>
            <a:endParaRPr lang="en-US" altLang="zh-CN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您扮演一名野心勃勃的雇佣兵：V，正在追寻一种独一无二的植入体。只要得到它，就能掌握获得永生的关键。您可以自定义角色的义体、技能和玩法，探索包罗万象的城市。您做出的选择也将会对剧情和周遭的世界产生影响</a:t>
            </a:r>
            <a:r>
              <a:rPr lang="en-US" altLang="zh-CN" sz="1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520700" y="98425"/>
            <a:ext cx="2642870" cy="122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游戏评论</a:t>
            </a:r>
            <a:r>
              <a:rPr lang="zh-CN" altLang="en-US" sz="3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</a:t>
            </a:r>
            <a:endParaRPr lang="zh-CN" altLang="en-US" sz="30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21412" y="5210814"/>
            <a:ext cx="5341708" cy="80391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更换图片方法：点击图片后右键，选择“更改图片”即可。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数字等都可以通过点击和重新输入进行更改，顶部“开始”面板中可以对字体、字号、颜色、行距等进行修改。标题数字等都可以通过点击和重新输入进行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更改。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0897" y="4687598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65">
              <a:defRPr/>
            </a:pPr>
            <a:r>
              <a:rPr lang="zh-CN" altLang="en-US" sz="20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点击此处添加标题</a:t>
            </a:r>
            <a:endParaRPr lang="en-US" altLang="zh-CN" sz="2000" b="1" kern="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pic>
        <p:nvPicPr>
          <p:cNvPr id="2" name="图片 1" descr="QQ图片2020122114081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8769" t="2371" r="14289" b="-2371"/>
          <a:stretch>
            <a:fillRect/>
          </a:stretch>
        </p:blipFill>
        <p:spPr>
          <a:xfrm>
            <a:off x="0" y="1073785"/>
            <a:ext cx="7115810" cy="5947410"/>
          </a:xfrm>
          <a:prstGeom prst="rect">
            <a:avLst/>
          </a:prstGeom>
        </p:spPr>
      </p:pic>
      <p:pic>
        <p:nvPicPr>
          <p:cNvPr id="4" name="图片 3" descr="QQ图片202012211413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735" y="0"/>
            <a:ext cx="7708265" cy="685736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3966788" y="2962995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1231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203238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16863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9635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4263637" y="3125648"/>
            <a:ext cx="671649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5507523" y="3228018"/>
            <a:ext cx="69596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6500087" y="3228018"/>
            <a:ext cx="79629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7690928" y="3228018"/>
            <a:ext cx="82550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9098029" y="2484967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8769826" y="2836228"/>
            <a:ext cx="386080" cy="2863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QQ图片202012211434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400" y="209550"/>
            <a:ext cx="9854565" cy="64389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1" grpId="0" bldLvl="0" animBg="1"/>
      <p:bldP spid="52" grpId="0" bldLvl="0" animBg="1"/>
      <p:bldP spid="56" grpId="0" bldLvl="0" animBg="1"/>
      <p:bldP spid="57" grpId="0" bldLvl="0" animBg="1"/>
      <p:bldP spid="63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3966788" y="2962995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1231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203238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16863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9635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4263637" y="3125648"/>
            <a:ext cx="671649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5507523" y="3228018"/>
            <a:ext cx="69596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6500087" y="3228018"/>
            <a:ext cx="79629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7690928" y="3228018"/>
            <a:ext cx="82550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9098029" y="2484967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8769826" y="2836228"/>
            <a:ext cx="386080" cy="2863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QQ图片202012211435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0" y="841375"/>
            <a:ext cx="10931525" cy="55848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116705" y="73025"/>
            <a:ext cx="43091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各媒体评分</a:t>
            </a:r>
            <a:endParaRPr lang="zh-CN" altLang="en-US" sz="4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QQ图片202012211459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20915" y="772160"/>
            <a:ext cx="4730750" cy="6228715"/>
          </a:xfrm>
          <a:prstGeom prst="rect">
            <a:avLst/>
          </a:prstGeom>
          <a:effectLst>
            <a:softEdge rad="609600"/>
          </a:effectLst>
        </p:spPr>
      </p:pic>
      <p:sp>
        <p:nvSpPr>
          <p:cNvPr id="145" name="文本框 144"/>
          <p:cNvSpPr txBox="1"/>
          <p:nvPr/>
        </p:nvSpPr>
        <p:spPr>
          <a:xfrm>
            <a:off x="3197225" y="229870"/>
            <a:ext cx="67056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赛博朋克</a:t>
            </a:r>
            <a:r>
              <a:rPr lang="en-US" altLang="zh-CN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2077</a:t>
            </a:r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风靡全网原因</a:t>
            </a:r>
            <a:endParaRPr lang="zh-CN" altLang="en-US" sz="4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4" name="椭圆 43"/>
          <p:cNvSpPr/>
          <p:nvPr/>
        </p:nvSpPr>
        <p:spPr>
          <a:xfrm flipH="1">
            <a:off x="469275" y="3862555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5" name="椭圆 44"/>
          <p:cNvSpPr/>
          <p:nvPr/>
        </p:nvSpPr>
        <p:spPr>
          <a:xfrm flipH="1">
            <a:off x="803748" y="4705835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6" name="椭圆 45"/>
          <p:cNvSpPr/>
          <p:nvPr/>
        </p:nvSpPr>
        <p:spPr>
          <a:xfrm flipH="1">
            <a:off x="274955" y="2940050"/>
            <a:ext cx="360045" cy="36893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469265" y="1195705"/>
            <a:ext cx="9250045" cy="1291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赛博朋克风发挥到极致，人物画面十分逼真，自由捏脸模式、开放世界玩法创新，迅速风靡全网，上线三小时，在线玩家就突破百万，多个</a:t>
            </a:r>
            <a:r>
              <a:rPr sz="20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直播平台主播也</a:t>
            </a:r>
            <a:r>
              <a:rPr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迅速搭上了这股东风。</a:t>
            </a:r>
            <a:endParaRPr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71905" y="4594225"/>
            <a:ext cx="57581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是什么原因迅速风靡全网？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29310" y="2832735"/>
            <a:ext cx="80092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是什么原因游戏上线三小时，玩家突破百万?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95045" y="3750945"/>
            <a:ext cx="54965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是什么原因吸引各大游戏主播？</a:t>
            </a:r>
            <a:endParaRPr lang="zh-CN" altLang="en-US" sz="3200" b="1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47" grpId="0"/>
      <p:bldP spid="4" grpId="0"/>
      <p:bldP spid="5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3917315" y="197485"/>
            <a:ext cx="52076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赛博朋克</a:t>
            </a:r>
            <a:r>
              <a:rPr lang="en-US" altLang="zh-CN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2077</a:t>
            </a:r>
            <a:r>
              <a: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火爆原因</a:t>
            </a:r>
            <a:endParaRPr lang="zh-CN" altLang="en-US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菱形 6"/>
          <p:cNvSpPr/>
          <p:nvPr/>
        </p:nvSpPr>
        <p:spPr>
          <a:xfrm>
            <a:off x="3394720" y="1016846"/>
            <a:ext cx="5418667" cy="5418667"/>
          </a:xfrm>
          <a:prstGeom prst="diamond">
            <a:avLst/>
          </a:prstGeom>
          <a:solidFill>
            <a:schemeClr val="bg1">
              <a:alpha val="20000"/>
            </a:schemeClr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矩形 17"/>
          <p:cNvSpPr/>
          <p:nvPr/>
        </p:nvSpPr>
        <p:spPr>
          <a:xfrm>
            <a:off x="1060585" y="1329111"/>
            <a:ext cx="4545021" cy="2078181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066684" y="4125074"/>
            <a:ext cx="4545021" cy="2078181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330495" y="2012884"/>
            <a:ext cx="4005702" cy="330835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endParaRPr lang="zh-CN" altLang="en-US" sz="1200" dirty="0" smtClean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212850" y="1663700"/>
            <a:ext cx="42398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8565">
              <a:defRPr/>
            </a:pPr>
            <a:r>
              <a:rPr lang="en-US" altLang="zh-CN" sz="24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1.</a:t>
            </a:r>
            <a:r>
              <a:rPr lang="zh-CN" altLang="en-US" sz="24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对</a:t>
            </a:r>
            <a:r>
              <a:rPr lang="en-US" altLang="zh-CN" sz="24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CDPR</a:t>
            </a:r>
            <a:r>
              <a:rPr lang="zh-CN" altLang="en-US" sz="24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的支持和认同</a:t>
            </a:r>
            <a:endParaRPr lang="zh-CN" altLang="en-US" sz="2400" b="1" kern="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118350" y="4470400"/>
            <a:ext cx="444309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8565">
              <a:defRPr/>
            </a:pPr>
            <a:r>
              <a:rPr lang="en-US" altLang="zh-CN" sz="2400" b="1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2400" b="1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纯粹被自公布以来2077所体现出来的各种划时代的玩法所吸引</a:t>
            </a:r>
            <a:endParaRPr lang="zh-CN" altLang="en-US" sz="2400" b="1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 descr="3c6d55fbb2fb43169a047def2ea4462309f7d3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89295" y="892810"/>
            <a:ext cx="5887085" cy="2897505"/>
          </a:xfrm>
          <a:prstGeom prst="rect">
            <a:avLst/>
          </a:prstGeom>
        </p:spPr>
      </p:pic>
      <p:pic>
        <p:nvPicPr>
          <p:cNvPr id="3" name="图片 2" descr="8326cffc1e178a827b277835f803738da977e8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" y="3665220"/>
            <a:ext cx="6405880" cy="29483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59510" y="2343785"/>
            <a:ext cx="44462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2.对赛博朋克这个体裁的好奇与认同</a:t>
            </a:r>
            <a:endParaRPr lang="zh-CN" altLang="en-US" sz="2400" b="1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8" grpId="0" animBg="1"/>
      <p:bldP spid="28" grpId="0"/>
      <p:bldP spid="4" grpId="0"/>
      <p:bldP spid="31" grpId="0"/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3892405" y="186776"/>
            <a:ext cx="435680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确定题目原因</a:t>
            </a:r>
            <a:endParaRPr lang="zh-CN" altLang="en-US" sz="4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9" name="任意多边形 158"/>
          <p:cNvSpPr/>
          <p:nvPr/>
        </p:nvSpPr>
        <p:spPr bwMode="auto">
          <a:xfrm>
            <a:off x="5129188" y="4574244"/>
            <a:ext cx="1980457" cy="507802"/>
          </a:xfrm>
          <a:custGeom>
            <a:avLst/>
            <a:gdLst>
              <a:gd name="connsiteX0" fmla="*/ 416379 w 2282049"/>
              <a:gd name="connsiteY0" fmla="*/ 0 h 585132"/>
              <a:gd name="connsiteX1" fmla="*/ 424202 w 2282049"/>
              <a:gd name="connsiteY1" fmla="*/ 24110 h 585132"/>
              <a:gd name="connsiteX2" fmla="*/ 1848198 w 2282049"/>
              <a:gd name="connsiteY2" fmla="*/ 24110 h 585132"/>
              <a:gd name="connsiteX3" fmla="*/ 1853226 w 2282049"/>
              <a:gd name="connsiteY3" fmla="*/ 8614 h 585132"/>
              <a:gd name="connsiteX4" fmla="*/ 2282049 w 2282049"/>
              <a:gd name="connsiteY4" fmla="*/ 585132 h 585132"/>
              <a:gd name="connsiteX5" fmla="*/ 0 w 2282049"/>
              <a:gd name="connsiteY5" fmla="*/ 585132 h 585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82049" h="585132">
                <a:moveTo>
                  <a:pt x="416379" y="0"/>
                </a:moveTo>
                <a:lnTo>
                  <a:pt x="424202" y="24110"/>
                </a:lnTo>
                <a:lnTo>
                  <a:pt x="1848198" y="24110"/>
                </a:lnTo>
                <a:lnTo>
                  <a:pt x="1853226" y="8614"/>
                </a:lnTo>
                <a:lnTo>
                  <a:pt x="2282049" y="585132"/>
                </a:lnTo>
                <a:lnTo>
                  <a:pt x="0" y="585132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61" name="任意多边形 160"/>
          <p:cNvSpPr/>
          <p:nvPr/>
        </p:nvSpPr>
        <p:spPr bwMode="auto">
          <a:xfrm>
            <a:off x="4521245" y="3208363"/>
            <a:ext cx="977078" cy="1873876"/>
          </a:xfrm>
          <a:custGeom>
            <a:avLst/>
            <a:gdLst>
              <a:gd name="connsiteX0" fmla="*/ 0 w 1125871"/>
              <a:gd name="connsiteY0" fmla="*/ 0 h 2159238"/>
              <a:gd name="connsiteX1" fmla="*/ 690629 w 1125871"/>
              <a:gd name="connsiteY1" fmla="*/ 237484 h 2159238"/>
              <a:gd name="connsiteX2" fmla="*/ 684687 w 1125871"/>
              <a:gd name="connsiteY2" fmla="*/ 241807 h 2159238"/>
              <a:gd name="connsiteX3" fmla="*/ 1124727 w 1125871"/>
              <a:gd name="connsiteY3" fmla="*/ 1597993 h 2159238"/>
              <a:gd name="connsiteX4" fmla="*/ 1125871 w 1125871"/>
              <a:gd name="connsiteY4" fmla="*/ 1597993 h 2159238"/>
              <a:gd name="connsiteX5" fmla="*/ 704711 w 1125871"/>
              <a:gd name="connsiteY5" fmla="*/ 2159238 h 215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5871" h="2159238">
                <a:moveTo>
                  <a:pt x="0" y="0"/>
                </a:moveTo>
                <a:lnTo>
                  <a:pt x="690629" y="237484"/>
                </a:lnTo>
                <a:lnTo>
                  <a:pt x="684687" y="241807"/>
                </a:lnTo>
                <a:lnTo>
                  <a:pt x="1124727" y="1597993"/>
                </a:lnTo>
                <a:lnTo>
                  <a:pt x="1125871" y="1597993"/>
                </a:lnTo>
                <a:lnTo>
                  <a:pt x="704711" y="215923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3" name="任意多边形 152"/>
          <p:cNvSpPr/>
          <p:nvPr/>
        </p:nvSpPr>
        <p:spPr bwMode="auto">
          <a:xfrm>
            <a:off x="4514997" y="2045696"/>
            <a:ext cx="1599886" cy="1369318"/>
          </a:xfrm>
          <a:custGeom>
            <a:avLst/>
            <a:gdLst>
              <a:gd name="connsiteX0" fmla="*/ 1842834 w 1843523"/>
              <a:gd name="connsiteY0" fmla="*/ 0 h 1577843"/>
              <a:gd name="connsiteX1" fmla="*/ 1842834 w 1843523"/>
              <a:gd name="connsiteY1" fmla="*/ 735457 h 1577843"/>
              <a:gd name="connsiteX2" fmla="*/ 1842834 w 1843523"/>
              <a:gd name="connsiteY2" fmla="*/ 744152 h 1577843"/>
              <a:gd name="connsiteX3" fmla="*/ 696954 w 1843523"/>
              <a:gd name="connsiteY3" fmla="*/ 1577843 h 1577843"/>
              <a:gd name="connsiteX4" fmla="*/ 0 w 1843523"/>
              <a:gd name="connsiteY4" fmla="*/ 1335406 h 1577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43523" h="1577843">
                <a:moveTo>
                  <a:pt x="1842834" y="0"/>
                </a:moveTo>
                <a:cubicBezTo>
                  <a:pt x="1844028" y="245122"/>
                  <a:pt x="1843431" y="490290"/>
                  <a:pt x="1842834" y="735457"/>
                </a:cubicBezTo>
                <a:lnTo>
                  <a:pt x="1842834" y="744152"/>
                </a:lnTo>
                <a:lnTo>
                  <a:pt x="696954" y="1577843"/>
                </a:lnTo>
                <a:lnTo>
                  <a:pt x="0" y="1335406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5" name="任意多边形 154"/>
          <p:cNvSpPr/>
          <p:nvPr/>
        </p:nvSpPr>
        <p:spPr bwMode="auto">
          <a:xfrm>
            <a:off x="6115708" y="2039567"/>
            <a:ext cx="1599754" cy="1379610"/>
          </a:xfrm>
          <a:custGeom>
            <a:avLst/>
            <a:gdLst>
              <a:gd name="connsiteX0" fmla="*/ 0 w 1843371"/>
              <a:gd name="connsiteY0" fmla="*/ 0 h 1589703"/>
              <a:gd name="connsiteX1" fmla="*/ 934221 w 1843371"/>
              <a:gd name="connsiteY1" fmla="*/ 678740 h 1589703"/>
              <a:gd name="connsiteX2" fmla="*/ 1843371 w 1843371"/>
              <a:gd name="connsiteY2" fmla="*/ 1345706 h 1589703"/>
              <a:gd name="connsiteX3" fmla="*/ 1151127 w 1843371"/>
              <a:gd name="connsiteY3" fmla="*/ 1589703 h 1589703"/>
              <a:gd name="connsiteX4" fmla="*/ 1151487 w 1843371"/>
              <a:gd name="connsiteY4" fmla="*/ 1588592 h 1589703"/>
              <a:gd name="connsiteX5" fmla="*/ 0 w 1843371"/>
              <a:gd name="connsiteY5" fmla="*/ 750823 h 1589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3371" h="1589703">
                <a:moveTo>
                  <a:pt x="0" y="0"/>
                </a:moveTo>
                <a:lnTo>
                  <a:pt x="934221" y="678740"/>
                </a:lnTo>
                <a:lnTo>
                  <a:pt x="1843371" y="1345706"/>
                </a:lnTo>
                <a:lnTo>
                  <a:pt x="1151127" y="1589703"/>
                </a:lnTo>
                <a:lnTo>
                  <a:pt x="1151487" y="1588592"/>
                </a:lnTo>
                <a:lnTo>
                  <a:pt x="0" y="750823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7" name="任意多边形 156"/>
          <p:cNvSpPr/>
          <p:nvPr/>
        </p:nvSpPr>
        <p:spPr bwMode="auto">
          <a:xfrm>
            <a:off x="6734766" y="3205340"/>
            <a:ext cx="978243" cy="1876704"/>
          </a:xfrm>
          <a:custGeom>
            <a:avLst/>
            <a:gdLst>
              <a:gd name="connsiteX0" fmla="*/ 1127214 w 1127214"/>
              <a:gd name="connsiteY0" fmla="*/ 0 h 2162497"/>
              <a:gd name="connsiteX1" fmla="*/ 424859 w 1127214"/>
              <a:gd name="connsiteY1" fmla="*/ 2162497 h 2162497"/>
              <a:gd name="connsiteX2" fmla="*/ 0 w 1127214"/>
              <a:gd name="connsiteY2" fmla="*/ 1595671 h 2162497"/>
              <a:gd name="connsiteX3" fmla="*/ 438156 w 1127214"/>
              <a:gd name="connsiteY3" fmla="*/ 245290 h 2162497"/>
              <a:gd name="connsiteX4" fmla="*/ 436181 w 1127214"/>
              <a:gd name="connsiteY4" fmla="*/ 243853 h 216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7214" h="2162497">
                <a:moveTo>
                  <a:pt x="1127214" y="0"/>
                </a:moveTo>
                <a:lnTo>
                  <a:pt x="424859" y="2162497"/>
                </a:lnTo>
                <a:lnTo>
                  <a:pt x="0" y="1595671"/>
                </a:lnTo>
                <a:lnTo>
                  <a:pt x="438156" y="245290"/>
                </a:lnTo>
                <a:lnTo>
                  <a:pt x="436181" y="2438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gradFill>
                <a:gsLst>
                  <a:gs pos="100000">
                    <a:srgbClr val="323122"/>
                  </a:gs>
                  <a:gs pos="0">
                    <a:srgbClr val="826E4E"/>
                  </a:gs>
                </a:gsLst>
                <a:path path="circle">
                  <a:fillToRect l="50000" t="50000" r="50000" b="5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4146433" y="2049148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bg1">
                    <a:alpha val="80000"/>
                  </a:schemeClr>
                </a:solidFill>
                <a:ea typeface="微软雅黑" panose="020B0503020204020204" pitchFamily="34" charset="-122"/>
              </a:rPr>
              <a:t>01</a:t>
            </a:r>
            <a:endParaRPr lang="zh-CN" altLang="en-US" sz="4800" b="1" dirty="0">
              <a:solidFill>
                <a:schemeClr val="bg1">
                  <a:alpha val="8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6250471" y="1456829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bg1">
                    <a:alpha val="65000"/>
                  </a:schemeClr>
                </a:solidFill>
                <a:ea typeface="微软雅黑" panose="020B0503020204020204" pitchFamily="34" charset="-122"/>
              </a:rPr>
              <a:t>02</a:t>
            </a:r>
            <a:endParaRPr lang="zh-CN" altLang="en-US" sz="4800" b="1" dirty="0">
              <a:solidFill>
                <a:schemeClr val="bg1">
                  <a:alpha val="6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7" name="文本框 166"/>
          <p:cNvSpPr txBox="1"/>
          <p:nvPr/>
        </p:nvSpPr>
        <p:spPr>
          <a:xfrm>
            <a:off x="7624712" y="3280914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bg1">
                    <a:alpha val="50000"/>
                  </a:schemeClr>
                </a:solidFill>
                <a:ea typeface="微软雅黑" panose="020B0503020204020204" pitchFamily="34" charset="-122"/>
              </a:rPr>
              <a:t>03</a:t>
            </a:r>
            <a:endParaRPr lang="zh-CN" altLang="en-US" sz="4800" b="1" dirty="0">
              <a:solidFill>
                <a:schemeClr val="bg1">
                  <a:alpha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8" name="文本框 167"/>
          <p:cNvSpPr txBox="1"/>
          <p:nvPr/>
        </p:nvSpPr>
        <p:spPr>
          <a:xfrm>
            <a:off x="5788092" y="5082044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b="1" dirty="0">
                <a:solidFill>
                  <a:schemeClr val="bg1">
                    <a:alpha val="25000"/>
                  </a:schemeClr>
                </a:solidFill>
                <a:ea typeface="微软雅黑" panose="020B0503020204020204" pitchFamily="34" charset="-122"/>
              </a:rPr>
              <a:t>04</a:t>
            </a:r>
            <a:endParaRPr lang="zh-CN" altLang="en-US" sz="4800" b="1" dirty="0">
              <a:solidFill>
                <a:schemeClr val="bg1">
                  <a:alpha val="2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9" name="文本框 168"/>
          <p:cNvSpPr txBox="1"/>
          <p:nvPr/>
        </p:nvSpPr>
        <p:spPr>
          <a:xfrm>
            <a:off x="3638030" y="4303296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b="1" dirty="0">
                <a:solidFill>
                  <a:schemeClr val="bg1">
                    <a:alpha val="10000"/>
                  </a:schemeClr>
                </a:solidFill>
                <a:ea typeface="微软雅黑" panose="020B0503020204020204" pitchFamily="34" charset="-122"/>
              </a:rPr>
              <a:t>05</a:t>
            </a:r>
            <a:endParaRPr lang="zh-CN" altLang="en-US" sz="4800" b="1" dirty="0">
              <a:solidFill>
                <a:schemeClr val="bg1">
                  <a:alpha val="1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70" name="矩形 169"/>
          <p:cNvSpPr/>
          <p:nvPr/>
        </p:nvSpPr>
        <p:spPr>
          <a:xfrm>
            <a:off x="7482840" y="1377315"/>
            <a:ext cx="3886835" cy="891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rPr>
              <a:t>根据评论，分析游戏火爆原因，判断是否是符合以上三大原因</a:t>
            </a:r>
            <a:endParaRPr lang="zh-CN" altLang="en-US" sz="2000" b="1">
              <a:solidFill>
                <a:schemeClr val="bg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2" name="矩形 171"/>
          <p:cNvSpPr/>
          <p:nvPr/>
        </p:nvSpPr>
        <p:spPr>
          <a:xfrm>
            <a:off x="8446135" y="3250565"/>
            <a:ext cx="3206750" cy="891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rPr>
              <a:t>根据评论，</a:t>
            </a:r>
            <a:r>
              <a:rPr lang="zh-CN" altLang="en-US" sz="2000" b="1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rPr>
              <a:t>客观评价该款游戏的体验感</a:t>
            </a:r>
            <a:endParaRPr lang="zh-CN" altLang="en-US" sz="2000" b="1">
              <a:solidFill>
                <a:schemeClr val="bg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4" name="矩形 173"/>
          <p:cNvSpPr/>
          <p:nvPr/>
        </p:nvSpPr>
        <p:spPr>
          <a:xfrm>
            <a:off x="7320280" y="5142865"/>
            <a:ext cx="3380105" cy="891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rPr>
              <a:t>为后续玩家提供参考基础，作为借鉴</a:t>
            </a:r>
            <a:endParaRPr lang="zh-CN" altLang="en-US" sz="2000" b="1">
              <a:solidFill>
                <a:schemeClr val="bg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6" name="矩形 175"/>
          <p:cNvSpPr/>
          <p:nvPr/>
        </p:nvSpPr>
        <p:spPr>
          <a:xfrm>
            <a:off x="1437005" y="4451985"/>
            <a:ext cx="2604135" cy="49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000" b="1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rPr>
              <a:t>做出游戏推荐度</a:t>
            </a:r>
            <a:endParaRPr lang="zh-CN" altLang="en-US" sz="2000" b="1">
              <a:solidFill>
                <a:schemeClr val="bg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8" name="矩形 177"/>
          <p:cNvSpPr/>
          <p:nvPr/>
        </p:nvSpPr>
        <p:spPr>
          <a:xfrm>
            <a:off x="1328420" y="1998980"/>
            <a:ext cx="2712720" cy="891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000" b="1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rPr>
              <a:t>对游戏评论进行</a:t>
            </a:r>
            <a:r>
              <a:rPr lang="zh-CN" altLang="en-US" sz="2000" b="1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rPr>
              <a:t>爬取分析挖掘</a:t>
            </a:r>
            <a:endParaRPr lang="zh-CN" altLang="en-US" sz="2000" b="1">
              <a:solidFill>
                <a:schemeClr val="bg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80" name="椭圆 179"/>
          <p:cNvSpPr/>
          <p:nvPr/>
        </p:nvSpPr>
        <p:spPr>
          <a:xfrm>
            <a:off x="5926233" y="2530747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1" name="椭圆 180"/>
          <p:cNvSpPr/>
          <p:nvPr/>
        </p:nvSpPr>
        <p:spPr>
          <a:xfrm>
            <a:off x="5267928" y="4407131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2" name="椭圆 181"/>
          <p:cNvSpPr/>
          <p:nvPr/>
        </p:nvSpPr>
        <p:spPr>
          <a:xfrm>
            <a:off x="4973175" y="3152056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3" name="椭圆 182"/>
          <p:cNvSpPr/>
          <p:nvPr/>
        </p:nvSpPr>
        <p:spPr>
          <a:xfrm>
            <a:off x="6571684" y="4399248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4" name="椭圆 183"/>
          <p:cNvSpPr/>
          <p:nvPr/>
        </p:nvSpPr>
        <p:spPr>
          <a:xfrm>
            <a:off x="6912841" y="3259378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186" name="直接连接符 185"/>
          <p:cNvCxnSpPr>
            <a:stCxn id="180" idx="4"/>
            <a:endCxn id="181" idx="7"/>
          </p:cNvCxnSpPr>
          <p:nvPr/>
        </p:nvCxnSpPr>
        <p:spPr>
          <a:xfrm flipH="1">
            <a:off x="5575373" y="2890747"/>
            <a:ext cx="531495" cy="15690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接连接符 188"/>
          <p:cNvCxnSpPr>
            <a:stCxn id="180" idx="4"/>
            <a:endCxn id="183" idx="1"/>
          </p:cNvCxnSpPr>
          <p:nvPr/>
        </p:nvCxnSpPr>
        <p:spPr>
          <a:xfrm>
            <a:off x="6106868" y="2890747"/>
            <a:ext cx="517525" cy="15614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接连接符 191"/>
          <p:cNvCxnSpPr>
            <a:stCxn id="182" idx="5"/>
            <a:endCxn id="183" idx="1"/>
          </p:cNvCxnSpPr>
          <p:nvPr/>
        </p:nvCxnSpPr>
        <p:spPr>
          <a:xfrm>
            <a:off x="5280454" y="3459335"/>
            <a:ext cx="1343660" cy="992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>
            <a:stCxn id="182" idx="5"/>
            <a:endCxn id="184" idx="2"/>
          </p:cNvCxnSpPr>
          <p:nvPr/>
        </p:nvCxnSpPr>
        <p:spPr>
          <a:xfrm flipV="1">
            <a:off x="5280454" y="3439650"/>
            <a:ext cx="1631950" cy="196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接连接符 197"/>
          <p:cNvCxnSpPr>
            <a:stCxn id="181" idx="7"/>
            <a:endCxn id="184" idx="2"/>
          </p:cNvCxnSpPr>
          <p:nvPr/>
        </p:nvCxnSpPr>
        <p:spPr>
          <a:xfrm flipV="1">
            <a:off x="5575207" y="3440042"/>
            <a:ext cx="1337310" cy="101981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任意多边形 6"/>
          <p:cNvSpPr/>
          <p:nvPr/>
        </p:nvSpPr>
        <p:spPr bwMode="auto">
          <a:xfrm>
            <a:off x="5132998" y="4573609"/>
            <a:ext cx="1980457" cy="507802"/>
          </a:xfrm>
          <a:custGeom>
            <a:avLst/>
            <a:gdLst>
              <a:gd name="connsiteX0" fmla="*/ 416379 w 2282049"/>
              <a:gd name="connsiteY0" fmla="*/ 0 h 585132"/>
              <a:gd name="connsiteX1" fmla="*/ 424202 w 2282049"/>
              <a:gd name="connsiteY1" fmla="*/ 24110 h 585132"/>
              <a:gd name="connsiteX2" fmla="*/ 1848198 w 2282049"/>
              <a:gd name="connsiteY2" fmla="*/ 24110 h 585132"/>
              <a:gd name="connsiteX3" fmla="*/ 1853226 w 2282049"/>
              <a:gd name="connsiteY3" fmla="*/ 8614 h 585132"/>
              <a:gd name="connsiteX4" fmla="*/ 2282049 w 2282049"/>
              <a:gd name="connsiteY4" fmla="*/ 585132 h 585132"/>
              <a:gd name="connsiteX5" fmla="*/ 0 w 2282049"/>
              <a:gd name="connsiteY5" fmla="*/ 585132 h 585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82049" h="585132">
                <a:moveTo>
                  <a:pt x="416379" y="0"/>
                </a:moveTo>
                <a:lnTo>
                  <a:pt x="424202" y="24110"/>
                </a:lnTo>
                <a:lnTo>
                  <a:pt x="1848198" y="24110"/>
                </a:lnTo>
                <a:lnTo>
                  <a:pt x="1853226" y="8614"/>
                </a:lnTo>
                <a:lnTo>
                  <a:pt x="2282049" y="585132"/>
                </a:lnTo>
                <a:lnTo>
                  <a:pt x="0" y="585132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 bwMode="auto">
          <a:xfrm>
            <a:off x="4525055" y="3207728"/>
            <a:ext cx="977078" cy="1873876"/>
          </a:xfrm>
          <a:custGeom>
            <a:avLst/>
            <a:gdLst>
              <a:gd name="connsiteX0" fmla="*/ 0 w 1125871"/>
              <a:gd name="connsiteY0" fmla="*/ 0 h 2159238"/>
              <a:gd name="connsiteX1" fmla="*/ 690629 w 1125871"/>
              <a:gd name="connsiteY1" fmla="*/ 237484 h 2159238"/>
              <a:gd name="connsiteX2" fmla="*/ 684687 w 1125871"/>
              <a:gd name="connsiteY2" fmla="*/ 241807 h 2159238"/>
              <a:gd name="connsiteX3" fmla="*/ 1124727 w 1125871"/>
              <a:gd name="connsiteY3" fmla="*/ 1597993 h 2159238"/>
              <a:gd name="connsiteX4" fmla="*/ 1125871 w 1125871"/>
              <a:gd name="connsiteY4" fmla="*/ 1597993 h 2159238"/>
              <a:gd name="connsiteX5" fmla="*/ 704711 w 1125871"/>
              <a:gd name="connsiteY5" fmla="*/ 2159238 h 215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5871" h="2159238">
                <a:moveTo>
                  <a:pt x="0" y="0"/>
                </a:moveTo>
                <a:lnTo>
                  <a:pt x="690629" y="237484"/>
                </a:lnTo>
                <a:lnTo>
                  <a:pt x="684687" y="241807"/>
                </a:lnTo>
                <a:lnTo>
                  <a:pt x="1124727" y="1597993"/>
                </a:lnTo>
                <a:lnTo>
                  <a:pt x="1125871" y="1597993"/>
                </a:lnTo>
                <a:lnTo>
                  <a:pt x="704711" y="215923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 bwMode="auto">
          <a:xfrm>
            <a:off x="4518807" y="2045061"/>
            <a:ext cx="1599886" cy="1369318"/>
          </a:xfrm>
          <a:custGeom>
            <a:avLst/>
            <a:gdLst>
              <a:gd name="connsiteX0" fmla="*/ 1842834 w 1843523"/>
              <a:gd name="connsiteY0" fmla="*/ 0 h 1577843"/>
              <a:gd name="connsiteX1" fmla="*/ 1842834 w 1843523"/>
              <a:gd name="connsiteY1" fmla="*/ 735457 h 1577843"/>
              <a:gd name="connsiteX2" fmla="*/ 1842834 w 1843523"/>
              <a:gd name="connsiteY2" fmla="*/ 744152 h 1577843"/>
              <a:gd name="connsiteX3" fmla="*/ 696954 w 1843523"/>
              <a:gd name="connsiteY3" fmla="*/ 1577843 h 1577843"/>
              <a:gd name="connsiteX4" fmla="*/ 0 w 1843523"/>
              <a:gd name="connsiteY4" fmla="*/ 1335406 h 1577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43523" h="1577843">
                <a:moveTo>
                  <a:pt x="1842834" y="0"/>
                </a:moveTo>
                <a:cubicBezTo>
                  <a:pt x="1844028" y="245122"/>
                  <a:pt x="1843431" y="490290"/>
                  <a:pt x="1842834" y="735457"/>
                </a:cubicBezTo>
                <a:lnTo>
                  <a:pt x="1842834" y="744152"/>
                </a:lnTo>
                <a:lnTo>
                  <a:pt x="696954" y="1577843"/>
                </a:lnTo>
                <a:lnTo>
                  <a:pt x="0" y="1335406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0" name="任意多边形 9"/>
          <p:cNvSpPr/>
          <p:nvPr/>
        </p:nvSpPr>
        <p:spPr bwMode="auto">
          <a:xfrm>
            <a:off x="6119518" y="2038932"/>
            <a:ext cx="1599754" cy="1379610"/>
          </a:xfrm>
          <a:custGeom>
            <a:avLst/>
            <a:gdLst>
              <a:gd name="connsiteX0" fmla="*/ 0 w 1843371"/>
              <a:gd name="connsiteY0" fmla="*/ 0 h 1589703"/>
              <a:gd name="connsiteX1" fmla="*/ 934221 w 1843371"/>
              <a:gd name="connsiteY1" fmla="*/ 678740 h 1589703"/>
              <a:gd name="connsiteX2" fmla="*/ 1843371 w 1843371"/>
              <a:gd name="connsiteY2" fmla="*/ 1345706 h 1589703"/>
              <a:gd name="connsiteX3" fmla="*/ 1151127 w 1843371"/>
              <a:gd name="connsiteY3" fmla="*/ 1589703 h 1589703"/>
              <a:gd name="connsiteX4" fmla="*/ 1151487 w 1843371"/>
              <a:gd name="connsiteY4" fmla="*/ 1588592 h 1589703"/>
              <a:gd name="connsiteX5" fmla="*/ 0 w 1843371"/>
              <a:gd name="connsiteY5" fmla="*/ 750823 h 1589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3371" h="1589703">
                <a:moveTo>
                  <a:pt x="0" y="0"/>
                </a:moveTo>
                <a:lnTo>
                  <a:pt x="934221" y="678740"/>
                </a:lnTo>
                <a:lnTo>
                  <a:pt x="1843371" y="1345706"/>
                </a:lnTo>
                <a:lnTo>
                  <a:pt x="1151127" y="1589703"/>
                </a:lnTo>
                <a:lnTo>
                  <a:pt x="1151487" y="1588592"/>
                </a:lnTo>
                <a:lnTo>
                  <a:pt x="0" y="750823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65" grpId="0"/>
      <p:bldP spid="178" grpId="0"/>
      <p:bldP spid="166" grpId="0"/>
      <p:bldP spid="170" grpId="0"/>
      <p:bldP spid="167" grpId="0"/>
      <p:bldP spid="172" grpId="0"/>
      <p:bldP spid="168" grpId="0"/>
      <p:bldP spid="174" grpId="0"/>
      <p:bldP spid="169" grpId="0"/>
      <p:bldP spid="176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7804,&quot;width&quot;:15840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656</Words>
  <Application>WPS 演示</Application>
  <PresentationFormat>宽屏</PresentationFormat>
  <Paragraphs>68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Arial</vt:lpstr>
      <vt:lpstr>Arial Unicode MS</vt:lpstr>
      <vt:lpstr>Calibri Light</vt:lpstr>
      <vt:lpstr>Calibri</vt:lpstr>
      <vt:lpstr>Arial Black</vt:lpstr>
      <vt:lpstr>Meiryo</vt:lpstr>
      <vt:lpstr>Arial Narrow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微笑</cp:lastModifiedBy>
  <cp:revision>8</cp:revision>
  <dcterms:created xsi:type="dcterms:W3CDTF">2017-05-21T03:23:00Z</dcterms:created>
  <dcterms:modified xsi:type="dcterms:W3CDTF">2020-12-21T07:19:28Z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